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983F-4004-4EF7-8DA7-58EB7848E76A}" type="datetimeFigureOut">
              <a:rPr lang="sr-Latn-CS" smtClean="0"/>
              <a:t>7.12.2015.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C96-1E60-4DBE-99B7-9AC0D730E11C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983F-4004-4EF7-8DA7-58EB7848E76A}" type="datetimeFigureOut">
              <a:rPr lang="sr-Latn-CS" smtClean="0"/>
              <a:t>7.12.2015.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C96-1E60-4DBE-99B7-9AC0D730E11C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983F-4004-4EF7-8DA7-58EB7848E76A}" type="datetimeFigureOut">
              <a:rPr lang="sr-Latn-CS" smtClean="0"/>
              <a:t>7.12.2015.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C96-1E60-4DBE-99B7-9AC0D730E11C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983F-4004-4EF7-8DA7-58EB7848E76A}" type="datetimeFigureOut">
              <a:rPr lang="sr-Latn-CS" smtClean="0"/>
              <a:t>7.12.2015.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C96-1E60-4DBE-99B7-9AC0D730E11C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983F-4004-4EF7-8DA7-58EB7848E76A}" type="datetimeFigureOut">
              <a:rPr lang="sr-Latn-CS" smtClean="0"/>
              <a:t>7.12.2015.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C96-1E60-4DBE-99B7-9AC0D730E11C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983F-4004-4EF7-8DA7-58EB7848E76A}" type="datetimeFigureOut">
              <a:rPr lang="sr-Latn-CS" smtClean="0"/>
              <a:t>7.12.2015.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C96-1E60-4DBE-99B7-9AC0D730E11C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983F-4004-4EF7-8DA7-58EB7848E76A}" type="datetimeFigureOut">
              <a:rPr lang="sr-Latn-CS" smtClean="0"/>
              <a:t>7.12.2015.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C96-1E60-4DBE-99B7-9AC0D730E11C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983F-4004-4EF7-8DA7-58EB7848E76A}" type="datetimeFigureOut">
              <a:rPr lang="sr-Latn-CS" smtClean="0"/>
              <a:t>7.12.2015.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C96-1E60-4DBE-99B7-9AC0D730E11C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983F-4004-4EF7-8DA7-58EB7848E76A}" type="datetimeFigureOut">
              <a:rPr lang="sr-Latn-CS" smtClean="0"/>
              <a:t>7.12.2015.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C96-1E60-4DBE-99B7-9AC0D730E11C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983F-4004-4EF7-8DA7-58EB7848E76A}" type="datetimeFigureOut">
              <a:rPr lang="sr-Latn-CS" smtClean="0"/>
              <a:t>7.12.2015.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C96-1E60-4DBE-99B7-9AC0D730E11C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983F-4004-4EF7-8DA7-58EB7848E76A}" type="datetimeFigureOut">
              <a:rPr lang="sr-Latn-CS" smtClean="0"/>
              <a:t>7.12.2015.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C96-1E60-4DBE-99B7-9AC0D730E11C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983F-4004-4EF7-8DA7-58EB7848E76A}" type="datetimeFigureOut">
              <a:rPr lang="sr-Latn-CS" smtClean="0"/>
              <a:t>7.12.2015.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4C96-1E60-4DBE-99B7-9AC0D730E11C}" type="slidenum">
              <a:rPr lang="hr-HR" smtClean="0"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hr-H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Edwardian Script ITC" pitchFamily="66" charset="0"/>
              </a:rPr>
              <a:t>Sinj i Sinjska </a:t>
            </a:r>
            <a:r>
              <a:rPr lang="hr-H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Edwardian Script ITC" pitchFamily="66" charset="0"/>
              </a:rPr>
              <a:t>alka </a:t>
            </a:r>
            <a:endParaRPr lang="hr-HR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Edwardian Script ITC" pitchFamily="66" charset="0"/>
            </a:endParaRPr>
          </a:p>
        </p:txBody>
      </p:sp>
      <p:pic>
        <p:nvPicPr>
          <p:cNvPr id="4" name="Slika 3" descr="3generacije kipš s fontan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9124" cy="2510155"/>
          </a:xfrm>
          <a:prstGeom prst="rect">
            <a:avLst/>
          </a:prstGeom>
        </p:spPr>
      </p:pic>
      <p:pic>
        <p:nvPicPr>
          <p:cNvPr id="5" name="Slika 4" descr="sin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2483095"/>
          </a:xfrm>
          <a:prstGeom prst="rect">
            <a:avLst/>
          </a:prstGeom>
        </p:spPr>
      </p:pic>
      <p:pic>
        <p:nvPicPr>
          <p:cNvPr id="8" name="Slika 7" descr="nnnnnnnnnnnnnnnnnn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9144000" cy="3581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Edwardian Script ITC" pitchFamily="66" charset="0"/>
              </a:rPr>
              <a:t>Muzej </a:t>
            </a:r>
            <a:r>
              <a:rPr lang="hr-HR" sz="6000" smtClean="0">
                <a:latin typeface="Edwardian Script ITC" pitchFamily="66" charset="0"/>
              </a:rPr>
              <a:t>Sinjske </a:t>
            </a:r>
            <a:r>
              <a:rPr lang="hr-HR" sz="6000" smtClean="0">
                <a:latin typeface="Edwardian Script ITC" pitchFamily="66" charset="0"/>
              </a:rPr>
              <a:t>alke </a:t>
            </a:r>
            <a:endParaRPr lang="hr-HR" sz="6000" dirty="0">
              <a:latin typeface="Edwardian Script ITC" pitchFamily="66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0" y="1643050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vi-VN" dirty="0"/>
              <a:t>Muzej je svečano otvoren 8. kolovoza 2015. godine u sam osvit proslave velike obljetnice. Tako je ozračju 3 stoljeća slavlja postojanja Viteško alkarsko društvo i Muzejski fundus starih alkarskih odora i opreme našao mjesto pod primjerenim krovom i u sugestivno uređenom ambijentu.</a:t>
            </a:r>
            <a:endParaRPr lang="hr-HR" dirty="0"/>
          </a:p>
        </p:txBody>
      </p:sp>
      <p:pic>
        <p:nvPicPr>
          <p:cNvPr id="7" name="Rezervirano mjesto sadržaja 6" descr="lllllll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714488"/>
            <a:ext cx="4855982" cy="428625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5400" dirty="0" smtClean="0">
                <a:latin typeface="Edwardian Script ITC" pitchFamily="66" charset="0"/>
              </a:rPr>
              <a:t>Autori: </a:t>
            </a:r>
            <a:r>
              <a:rPr lang="hr-HR" sz="5400" dirty="0" err="1" smtClean="0">
                <a:latin typeface="Edwardian Script ITC" pitchFamily="66" charset="0"/>
              </a:rPr>
              <a:t>Dajana</a:t>
            </a:r>
            <a:r>
              <a:rPr lang="hr-HR" sz="5400" dirty="0" smtClean="0">
                <a:latin typeface="Edwardian Script ITC" pitchFamily="66" charset="0"/>
              </a:rPr>
              <a:t> Balenović,8.razred</a:t>
            </a:r>
            <a:br>
              <a:rPr lang="hr-HR" sz="5400" dirty="0" smtClean="0">
                <a:latin typeface="Edwardian Script ITC" pitchFamily="66" charset="0"/>
              </a:rPr>
            </a:br>
            <a:r>
              <a:rPr lang="hr-HR" sz="5400" dirty="0" smtClean="0">
                <a:latin typeface="Edwardian Script ITC" pitchFamily="66" charset="0"/>
              </a:rPr>
              <a:t>             Marija Mlinarić,8.razred</a:t>
            </a:r>
            <a:br>
              <a:rPr lang="hr-HR" sz="5400" dirty="0" smtClean="0">
                <a:latin typeface="Edwardian Script ITC" pitchFamily="66" charset="0"/>
              </a:rPr>
            </a:br>
            <a:r>
              <a:rPr lang="hr-HR" sz="5400" dirty="0" smtClean="0">
                <a:latin typeface="Edwardian Script ITC" pitchFamily="66" charset="0"/>
              </a:rPr>
              <a:t>             Filip Opančar,8.razred</a:t>
            </a:r>
            <a:endParaRPr lang="hr-HR" sz="5400" dirty="0">
              <a:latin typeface="Edwardian Script ITC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hr-HR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dwardian Script ITC" pitchFamily="66" charset="0"/>
              </a:rPr>
              <a:t>Grad Sinj</a:t>
            </a:r>
            <a:endParaRPr lang="hr-HR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0" y="1357298"/>
            <a:ext cx="414337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vi-VN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Grad </a:t>
            </a:r>
            <a:r>
              <a:rPr lang="vi-VN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Sinj se nalazi u sjeverozapadnom rubu polja Sinja, u dolini rijeke Cetine, podno stare tvrđave, u Dalmatinskoj zagori, tridesetak kilometara od mora.</a:t>
            </a:r>
            <a:endParaRPr lang="hr-HR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4286280" cy="1142984"/>
          </a:xfrm>
        </p:spPr>
        <p:txBody>
          <a:bodyPr>
            <a:noAutofit/>
          </a:bodyPr>
          <a:lstStyle/>
          <a:p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Edwardian Script ITC" pitchFamily="66" charset="0"/>
              </a:rPr>
              <a:t>Povijest grada Sinja </a:t>
            </a:r>
            <a:endParaRPr lang="hr-H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 rot="10800000" flipV="1">
            <a:off x="214282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786018" y="1643050"/>
            <a:ext cx="6357982" cy="1857389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hr-H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 zna se </a:t>
            </a:r>
            <a:r>
              <a:rPr lang="hr-H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kada </a:t>
            </a:r>
            <a:r>
              <a:rPr lang="hr-H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 Hrvati stigli u </a:t>
            </a:r>
            <a:r>
              <a:rPr lang="hr-H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Cetinsku krajinu, ali </a:t>
            </a:r>
            <a:r>
              <a:rPr lang="hr-H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bizantski car Konstantin VII Porfirogenet, iz 10. stoljeća, u svom poznatom djelu De administrando imperio (O </a:t>
            </a:r>
            <a:r>
              <a:rPr lang="hr-H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upravljanju </a:t>
            </a:r>
            <a:r>
              <a:rPr lang="hr-H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Carstvom) spominje </a:t>
            </a:r>
            <a:r>
              <a:rPr lang="hr-H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Cetinu kao jednu od najstarijih hrvatskih županija koja pokriva </a:t>
            </a:r>
            <a:r>
              <a:rPr lang="hr-H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područje oko središnjeg dijela rijeke </a:t>
            </a:r>
            <a:r>
              <a:rPr lang="hr-H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Cetine i oko </a:t>
            </a:r>
            <a:r>
              <a:rPr lang="hr-H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terena </a:t>
            </a:r>
            <a:r>
              <a:rPr lang="hr-H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Sinja.</a:t>
            </a:r>
            <a:r>
              <a:rPr lang="hr-H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786182" y="628652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Turska opsda Sinja </a:t>
            </a:r>
            <a:r>
              <a:rPr lang="hr-HR" dirty="0">
                <a:solidFill>
                  <a:schemeClr val="bg1"/>
                </a:solidFill>
              </a:rPr>
              <a:t>1715., </a:t>
            </a:r>
            <a:r>
              <a:rPr lang="hr-HR" dirty="0" smtClean="0">
                <a:solidFill>
                  <a:schemeClr val="bg1"/>
                </a:solidFill>
              </a:rPr>
              <a:t>Virgil Meneghello Dinčić 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Edwardian Script ITC" pitchFamily="66" charset="0"/>
              </a:rPr>
              <a:t>Gospa Sinjska</a:t>
            </a:r>
            <a:endParaRPr lang="hr-HR" sz="5400" dirty="0">
              <a:latin typeface="Edwardian Script ITC" pitchFamily="66" charset="0"/>
            </a:endParaRPr>
          </a:p>
        </p:txBody>
      </p:sp>
      <p:pic>
        <p:nvPicPr>
          <p:cNvPr id="4" name="Rezervirano mjesto sadržaja 3" descr="280px-Sinjska_gosp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285860"/>
            <a:ext cx="4076496" cy="5051942"/>
          </a:xfrm>
        </p:spPr>
      </p:pic>
      <p:sp>
        <p:nvSpPr>
          <p:cNvPr id="6" name="TekstniOkvir 5"/>
          <p:cNvSpPr txBox="1"/>
          <p:nvPr/>
        </p:nvSpPr>
        <p:spPr>
          <a:xfrm>
            <a:off x="214282" y="1428736"/>
            <a:ext cx="42148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Gospa Sinjska je veliki ponos gradu Sinju i u Njenu čast se igra viteška igra Alka</a:t>
            </a:r>
            <a:r>
              <a:rPr lang="hr-HR" sz="2400" dirty="0" smtClean="0"/>
              <a:t>.</a:t>
            </a:r>
          </a:p>
          <a:p>
            <a:r>
              <a:rPr lang="vi-VN" sz="2400" dirty="0"/>
              <a:t>Nakon slavne pobjede 1715. godine, puk Sinja i njegovi branitelji tu pobjedu su pripisivali čudotvornom zagovoru Gospe Sinjske, čija je slika </a:t>
            </a:r>
            <a:r>
              <a:rPr lang="vi-VN" sz="2400" dirty="0" smtClean="0"/>
              <a:t>sv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2400" dirty="0" smtClean="0"/>
              <a:t> </a:t>
            </a:r>
            <a:r>
              <a:rPr lang="vi-VN" sz="2400" dirty="0"/>
              <a:t>vrijeme opsade bila u tvrđavi, kamo je bila prenesena iz franjevačkog samostana podno grada da je Turci ne oskvrnu.</a:t>
            </a:r>
            <a:endParaRPr lang="hr-H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smtClean="0">
                <a:latin typeface="Edwardian Script ITC" pitchFamily="66" charset="0"/>
              </a:rPr>
              <a:t>Sinjska alka </a:t>
            </a:r>
            <a:endParaRPr lang="hr-HR" sz="6000" dirty="0">
              <a:latin typeface="Edwardian Script ITC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r-HR" dirty="0" smtClean="0"/>
              <a:t>    Sinjska alka </a:t>
            </a:r>
            <a:r>
              <a:rPr lang="hr-HR" dirty="0"/>
              <a:t>je </a:t>
            </a:r>
            <a:r>
              <a:rPr lang="hr-HR" dirty="0" smtClean="0"/>
              <a:t>jedinstveni viteški </a:t>
            </a:r>
            <a:r>
              <a:rPr lang="hr-HR" dirty="0"/>
              <a:t>turnir u </a:t>
            </a:r>
            <a:r>
              <a:rPr lang="hr-HR" dirty="0" smtClean="0"/>
              <a:t>Europi koji se održava </a:t>
            </a:r>
            <a:r>
              <a:rPr lang="hr-HR" dirty="0"/>
              <a:t>svake godine u kolovozu u Sinju, malom gradiću unutarnje Dalmacije, oko 30 km sjeverno od Splita.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286000" y="235743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 </a:t>
            </a:r>
          </a:p>
        </p:txBody>
      </p:sp>
      <p:pic>
        <p:nvPicPr>
          <p:cNvPr id="5" name="Slika 4" descr="odo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410" y="0"/>
            <a:ext cx="2414590" cy="3280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6600" dirty="0" smtClean="0">
                <a:solidFill>
                  <a:srgbClr val="FF0000"/>
                </a:solidFill>
                <a:latin typeface="Edwardian Script ITC" pitchFamily="66" charset="0"/>
              </a:rPr>
              <a:t>Sinjska odora</a:t>
            </a:r>
            <a:endParaRPr lang="hr-HR" sz="6600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  <p:pic>
        <p:nvPicPr>
          <p:cNvPr id="6" name="Slika 5" descr="dddddd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96128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Alk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2500298" cy="3373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ccccccccccccccccccccc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3532910"/>
            <a:ext cx="2428860" cy="3325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2500298" y="1285860"/>
            <a:ext cx="4214842" cy="4840303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Svaki alkar oblači starinsku vitešku odoru u najljepšem sjaju. Alkarska odora je bogata nošnja koju je nosio viši društveni sloj. </a:t>
            </a:r>
          </a:p>
          <a:p>
            <a:r>
              <a:rPr lang="hr-HR" dirty="0" smtClean="0"/>
              <a:t>Odora se sastoji od čojane dolame i hlača, svilenoga pasa, izvezenoga krožeta i košulje s majitama (filigranskim kopčama). Na glavi mu je kalpak od kunovine ukrašen bijelom perjanicom (čelenkom) od ždralova ili čapljina perja, o bedrima visi sablja, u ruci koplje, a na nogama crne kožne čizme s mamuzama, pri vrhu ukrašene srebrnim ili zlatnim galunima.</a:t>
            </a:r>
          </a:p>
          <a:p>
            <a:r>
              <a:rPr lang="pl-PL" dirty="0"/>
              <a:t>Na nogama su lagani opanci, a u njima vezeni terluci.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188  L 0.031 0  L 0.047 0.13188  L 0.063 0  L 0.078 0.13188  L 0.094 0  L 0.109 0.13188  L 0.125 0  L 0.141 0.13188  L 0.156 0  L 0.172 0.13188  L 0.187 0  L 0.203 0.13188  L 0.219 0  L 0.234 0.13188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071546"/>
            <a:ext cx="4257676" cy="4525963"/>
          </a:xfrm>
        </p:spPr>
        <p:txBody>
          <a:bodyPr>
            <a:normAutofit fontScale="85000" lnSpcReduction="20000"/>
          </a:bodyPr>
          <a:lstStyle/>
          <a:p>
            <a:r>
              <a:rPr lang="vi-VN" sz="3400" dirty="0"/>
              <a:t>Prije Alke alkari svake godine održavaju naporne vježbe u jahanju i gađanju </a:t>
            </a:r>
            <a:r>
              <a:rPr lang="vi-VN" sz="3400" dirty="0" smtClean="0"/>
              <a:t>kopljem</a:t>
            </a:r>
            <a:r>
              <a:rPr lang="hr-HR" sz="3400" dirty="0" smtClean="0"/>
              <a:t>.</a:t>
            </a:r>
            <a:r>
              <a:rPr lang="vi-VN" sz="3400" dirty="0" smtClean="0"/>
              <a:t> </a:t>
            </a:r>
            <a:endParaRPr lang="vi-VN" sz="3400" dirty="0"/>
          </a:p>
          <a:p>
            <a:r>
              <a:rPr lang="vi-VN" sz="3400" dirty="0" smtClean="0"/>
              <a:t>U </a:t>
            </a:r>
            <a:r>
              <a:rPr lang="vi-VN" sz="3400" dirty="0"/>
              <a:t>alkarskom natjecanju može sudjelovati najmanje 11, a najviše 17 najboljih alkara kopljanika, uključujući i alajčauša.</a:t>
            </a:r>
          </a:p>
          <a:p>
            <a:endParaRPr lang="hr-HR" dirty="0">
              <a:latin typeface="Arial Rounded MT Bold" pitchFamily="34" charset="0"/>
            </a:endParaRPr>
          </a:p>
        </p:txBody>
      </p:sp>
      <p:pic>
        <p:nvPicPr>
          <p:cNvPr id="5" name="Slika 4" descr="aaaaaaaaaaa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000108"/>
            <a:ext cx="4057596" cy="4893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6600" dirty="0" smtClean="0">
                <a:latin typeface="Edwardian Script ITC" pitchFamily="66" charset="0"/>
              </a:rPr>
              <a:t>Alkarski momak</a:t>
            </a:r>
            <a:endParaRPr lang="hr-HR" sz="6600" dirty="0">
              <a:latin typeface="Edwardian Script ITC" pitchFamily="66" charset="0"/>
            </a:endParaRPr>
          </a:p>
        </p:txBody>
      </p:sp>
      <p:pic>
        <p:nvPicPr>
          <p:cNvPr id="4" name="Rezervirano mjesto sadržaja 3" descr="yyyyyyyyyyyyyyyyyyyyyy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1428736"/>
            <a:ext cx="4837409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0" y="1428736"/>
            <a:ext cx="3786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Orijaši, često brkati, ne obaziru se ni lijevo ni desno, noseći na ramenima puške kremenjače, a za bogato iskićenim pojasom - pripašnjačom, koji zovu i "zmijskim gnijezdom", zadjenute su kubure i jatagani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latin typeface="Edwardian Script ITC" pitchFamily="66" charset="0"/>
              </a:rPr>
              <a:t>Alkarski konj</a:t>
            </a:r>
            <a:endParaRPr lang="hr-HR" sz="6600" dirty="0">
              <a:latin typeface="Edwardian Script ITC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Fine, suhe i plemenite glave, dugih i ravnih sapi i mekane grive svilastoga sjaja. Više pasmina i tipova konja pogodno je za trčanje Alke.</a:t>
            </a:r>
          </a:p>
          <a:p>
            <a:pPr>
              <a:buNone/>
            </a:pPr>
            <a:r>
              <a:rPr lang="hr-HR" dirty="0" smtClean="0"/>
              <a:t>     Važno </a:t>
            </a:r>
            <a:r>
              <a:rPr lang="hr-HR" dirty="0"/>
              <a:t>je da stazu od Biljega do alke istrče u zadanom vremenu do 13 sekunda. Staza je od starta do alke duga 160 m, nakon čega ostaje još oko 150 m zaustavnog puta do kraja trkališta.</a:t>
            </a:r>
          </a:p>
          <a:p>
            <a:endParaRPr lang="hr-HR" dirty="0"/>
          </a:p>
        </p:txBody>
      </p:sp>
      <p:pic>
        <p:nvPicPr>
          <p:cNvPr id="5" name="Rezervirano mjesto sadržaja 4" descr="sssssssssssssssssssssssss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548045"/>
            <a:ext cx="3590929" cy="4794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388</TotalTime>
  <Words>378</Words>
  <Application>Microsoft Office PowerPoint</Application>
  <PresentationFormat>Prikaz na zaslonu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Edwardian Script ITC</vt:lpstr>
      <vt:lpstr>Office tema</vt:lpstr>
      <vt:lpstr>Sinj i Sinjska alka </vt:lpstr>
      <vt:lpstr>Grad Sinj</vt:lpstr>
      <vt:lpstr>Povijest grada Sinja </vt:lpstr>
      <vt:lpstr>Gospa Sinjska</vt:lpstr>
      <vt:lpstr>Sinjska alka </vt:lpstr>
      <vt:lpstr>Sinjska odora</vt:lpstr>
      <vt:lpstr>  </vt:lpstr>
      <vt:lpstr>Alkarski momak</vt:lpstr>
      <vt:lpstr>Alkarski konj</vt:lpstr>
      <vt:lpstr>Muzej Sinjske alke </vt:lpstr>
      <vt:lpstr>Autori: Dajana Balenović,8.razred              Marija Mlinarić,8.razred              Filip Opančar,8.razred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Sinj i Sinjska Alka</dc:title>
  <dc:creator>Korisnik</dc:creator>
  <cp:lastModifiedBy>VrbovaNovi1</cp:lastModifiedBy>
  <cp:revision>33</cp:revision>
  <dcterms:created xsi:type="dcterms:W3CDTF">2015-10-27T14:48:39Z</dcterms:created>
  <dcterms:modified xsi:type="dcterms:W3CDTF">2015-12-07T07:48:19Z</dcterms:modified>
</cp:coreProperties>
</file>